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1" r:id="rId3"/>
    <p:sldId id="263" r:id="rId4"/>
    <p:sldId id="257" r:id="rId5"/>
    <p:sldId id="258" r:id="rId6"/>
    <p:sldId id="259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5" r:id="rId15"/>
    <p:sldId id="272" r:id="rId16"/>
    <p:sldId id="273" r:id="rId17"/>
    <p:sldId id="274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32" autoAdjust="0"/>
    <p:restoredTop sz="94660"/>
  </p:normalViewPr>
  <p:slideViewPr>
    <p:cSldViewPr>
      <p:cViewPr varScale="1">
        <p:scale>
          <a:sx n="74" d="100"/>
          <a:sy n="74" d="100"/>
        </p:scale>
        <p:origin x="4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DC1EF-D54E-4F56-9219-1C1E85665526}" type="datetimeFigureOut">
              <a:rPr lang="en-US" smtClean="0"/>
              <a:t>12/5/2016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650CE-F0D2-4293-A18F-7A7904ED19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585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650CE-F0D2-4293-A18F-7A7904ED19E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62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FFEF-44CE-4B21-BC80-6F675C866A13}" type="datetimeFigureOut">
              <a:rPr lang="en-US" smtClean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38BE-2699-41F1-B43E-52343054AD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917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FFEF-44CE-4B21-BC80-6F675C866A13}" type="datetimeFigureOut">
              <a:rPr lang="en-US" smtClean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38BE-2699-41F1-B43E-52343054AD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350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FFEF-44CE-4B21-BC80-6F675C866A13}" type="datetimeFigureOut">
              <a:rPr lang="en-US" smtClean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38BE-2699-41F1-B43E-52343054AD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98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FFEF-44CE-4B21-BC80-6F675C866A13}" type="datetimeFigureOut">
              <a:rPr lang="en-US" smtClean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38BE-2699-41F1-B43E-52343054AD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651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FFEF-44CE-4B21-BC80-6F675C866A13}" type="datetimeFigureOut">
              <a:rPr lang="en-US" smtClean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38BE-2699-41F1-B43E-52343054AD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18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FFEF-44CE-4B21-BC80-6F675C866A13}" type="datetimeFigureOut">
              <a:rPr lang="en-US" smtClean="0"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38BE-2699-41F1-B43E-52343054AD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18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FFEF-44CE-4B21-BC80-6F675C866A13}" type="datetimeFigureOut">
              <a:rPr lang="en-US" smtClean="0"/>
              <a:t>12/5/2016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38BE-2699-41F1-B43E-52343054AD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24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FFEF-44CE-4B21-BC80-6F675C866A13}" type="datetimeFigureOut">
              <a:rPr lang="en-US" smtClean="0"/>
              <a:t>12/5/2016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38BE-2699-41F1-B43E-52343054AD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137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FFEF-44CE-4B21-BC80-6F675C866A13}" type="datetimeFigureOut">
              <a:rPr lang="en-US" smtClean="0"/>
              <a:t>12/5/2016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38BE-2699-41F1-B43E-52343054AD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273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FFEF-44CE-4B21-BC80-6F675C866A13}" type="datetimeFigureOut">
              <a:rPr lang="en-US" smtClean="0"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38BE-2699-41F1-B43E-52343054AD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782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FFEF-44CE-4B21-BC80-6F675C866A13}" type="datetimeFigureOut">
              <a:rPr lang="en-US" smtClean="0"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38BE-2699-41F1-B43E-52343054AD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6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6FFEF-44CE-4B21-BC80-6F675C866A13}" type="datetimeFigureOut">
              <a:rPr lang="en-US" smtClean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E38BE-2699-41F1-B43E-52343054AD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44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imgres?imgurl=http://irinkab.weebly.com/uploads/1/9/9/0/19903085/5077905_orig.jpg&amp;imgrefurl=http://irinkab.weebly.com/osteoporosis.html&amp;h=278&amp;w=432&amp;tbnid=ts2havqsVFu4UM:&amp;docid=xC8c5u0tp5OTdM&amp;ei=Zy5NVt-pAcu1-AHt9ZBY&amp;tbm=isch&amp;ved=0CG4QMygyMDJqFQoTCJ_5rYqzm8kCFcsaPgod7ToECw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imgres?imgurl=http://img.tfd.com/mk/O/X2604-O-15.png&amp;imgrefurl=http://medical-dictionary.thefreedictionary.com/osteoporosis&amp;h=301&amp;w=400&amp;tbnid=mtcL1zs5H-W03M:&amp;docid=s9uD-RN71or00M&amp;ei=Zy5NVt-pAcu1-AHt9ZBY&amp;tbm=isch&amp;ved=0CGwQMygwMDBqFQoTCJ_5rYqzm8kCFcsaPgod7ToECw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/url?sa=i&amp;rct=j&amp;q=&amp;esrc=s&amp;source=images&amp;cd=&amp;cad=rja&amp;uact=8&amp;ved=0CAcQjRxqFQoTCND3odC1m8kCFcQ4PgodWVQHSg&amp;url=http://www.webmd.com/osteoporosis/healthy-bone-versus-bone-weakened-by-osteoporosis&amp;psig=AFQjCNEmdusd_6U7XJfXaJbafi7XqNwtfQ&amp;ust=1447985127501213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4953000"/>
            <a:ext cx="6400800" cy="1752600"/>
          </a:xfrm>
        </p:spPr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</a:rPr>
              <a:t>All body systems work together to keep the body in </a:t>
            </a:r>
            <a:r>
              <a:rPr lang="en-US" i="1" dirty="0" smtClean="0">
                <a:solidFill>
                  <a:srgbClr val="FF0000"/>
                </a:solidFill>
              </a:rPr>
              <a:t>balance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015" y="178977"/>
            <a:ext cx="6284383" cy="471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55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5857"/>
            <a:ext cx="4040188" cy="639762"/>
          </a:xfrm>
        </p:spPr>
        <p:txBody>
          <a:bodyPr/>
          <a:lstStyle/>
          <a:p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825480"/>
            <a:ext cx="3276600" cy="5032520"/>
          </a:xfrm>
        </p:spPr>
        <p:txBody>
          <a:bodyPr>
            <a:normAutofit/>
          </a:bodyPr>
          <a:lstStyle/>
          <a:p>
            <a:r>
              <a:rPr lang="en-US" dirty="0" smtClean="0"/>
              <a:t>Support</a:t>
            </a:r>
          </a:p>
          <a:p>
            <a:r>
              <a:rPr lang="en-US" dirty="0" smtClean="0"/>
              <a:t>Protect vital organs</a:t>
            </a:r>
          </a:p>
          <a:p>
            <a:r>
              <a:rPr lang="en-US" dirty="0" smtClean="0"/>
              <a:t>Muscle attachment</a:t>
            </a:r>
          </a:p>
          <a:p>
            <a:r>
              <a:rPr lang="en-US" dirty="0" smtClean="0"/>
              <a:t>Stores </a:t>
            </a:r>
            <a:r>
              <a:rPr lang="en-US" dirty="0" smtClean="0">
                <a:solidFill>
                  <a:srgbClr val="FF0000"/>
                </a:solidFill>
              </a:rPr>
              <a:t>calcium</a:t>
            </a:r>
            <a:r>
              <a:rPr lang="en-US" dirty="0" smtClean="0"/>
              <a:t> (muscle contraction and nerve conduction) and phosphate</a:t>
            </a:r>
          </a:p>
          <a:p>
            <a:r>
              <a:rPr lang="en-US" dirty="0" smtClean="0"/>
              <a:t>Produces blood cells (transport oxygen, immune system)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24618" y="1138373"/>
            <a:ext cx="4041775" cy="639762"/>
          </a:xfrm>
        </p:spPr>
        <p:txBody>
          <a:bodyPr/>
          <a:lstStyle/>
          <a:p>
            <a:r>
              <a:rPr lang="en-US" dirty="0" smtClean="0"/>
              <a:t>Injuries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50360" y="1786832"/>
            <a:ext cx="4041775" cy="395128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Broken bones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Concussion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Torn ligaments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Osteoporosis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Leukemia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230" y="4862256"/>
            <a:ext cx="2489833" cy="18290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388" y="93663"/>
            <a:ext cx="1971675" cy="2647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935" y="2933320"/>
            <a:ext cx="3263065" cy="166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4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Feedback Loop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219200"/>
            <a:ext cx="5181600" cy="54864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Heathy bones must store </a:t>
            </a:r>
            <a:r>
              <a:rPr lang="en-US" sz="2800" dirty="0" smtClean="0">
                <a:solidFill>
                  <a:srgbClr val="FF0000"/>
                </a:solidFill>
              </a:rPr>
              <a:t>Calcium </a:t>
            </a:r>
            <a:r>
              <a:rPr lang="en-US" sz="2800" dirty="0" smtClean="0"/>
              <a:t>– requires a balance b/</a:t>
            </a:r>
            <a:r>
              <a:rPr lang="en-US" sz="2800" dirty="0" err="1" smtClean="0"/>
              <a:t>tw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Calcitonin</a:t>
            </a:r>
            <a:r>
              <a:rPr lang="en-US" sz="2800" dirty="0" smtClean="0"/>
              <a:t> </a:t>
            </a:r>
            <a:r>
              <a:rPr lang="en-US" sz="2800" dirty="0" smtClean="0"/>
              <a:t>and PTH </a:t>
            </a:r>
            <a:r>
              <a:rPr lang="en-US" sz="2000" i="1" dirty="0" smtClean="0"/>
              <a:t>(parathyroid stimulating hormone)</a:t>
            </a:r>
          </a:p>
          <a:p>
            <a:r>
              <a:rPr lang="en-US" sz="2800" dirty="0" smtClean="0"/>
              <a:t>If there is a high amount of Ca in diet:</a:t>
            </a:r>
          </a:p>
          <a:p>
            <a:pPr lvl="1"/>
            <a:r>
              <a:rPr lang="en-US" sz="2800" dirty="0" smtClean="0"/>
              <a:t>Thyroid gland secrete </a:t>
            </a:r>
            <a:r>
              <a:rPr lang="en-US" sz="2800" dirty="0" smtClean="0">
                <a:solidFill>
                  <a:srgbClr val="FF0000"/>
                </a:solidFill>
              </a:rPr>
              <a:t>calcitonin into </a:t>
            </a:r>
            <a:r>
              <a:rPr lang="en-US" sz="2800" dirty="0">
                <a:solidFill>
                  <a:srgbClr val="FF0000"/>
                </a:solidFill>
              </a:rPr>
              <a:t>blood</a:t>
            </a:r>
            <a:r>
              <a:rPr lang="en-US" sz="2800" dirty="0"/>
              <a:t>, bones absorb </a:t>
            </a:r>
            <a:r>
              <a:rPr lang="en-US" sz="2800" dirty="0" smtClean="0"/>
              <a:t>Calcium, </a:t>
            </a:r>
            <a:r>
              <a:rPr lang="en-US" sz="2800" dirty="0" smtClean="0">
                <a:solidFill>
                  <a:srgbClr val="FF0000"/>
                </a:solidFill>
              </a:rPr>
              <a:t>blood Ca drops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/>
              <a:t>If there isn’t enough Ca</a:t>
            </a:r>
            <a:r>
              <a:rPr lang="en-US" sz="2800" baseline="30000" dirty="0"/>
              <a:t>2+ </a:t>
            </a:r>
            <a:r>
              <a:rPr lang="en-US" sz="2800" dirty="0" smtClean="0"/>
              <a:t> in diet:</a:t>
            </a:r>
            <a:endParaRPr lang="en-US" sz="2800" dirty="0" smtClean="0"/>
          </a:p>
          <a:p>
            <a:pPr lvl="1"/>
            <a:r>
              <a:rPr lang="en-US" sz="2800" dirty="0" smtClean="0"/>
              <a:t>Parathyroid glands release </a:t>
            </a:r>
            <a:r>
              <a:rPr lang="en-US" sz="2800" dirty="0" smtClean="0">
                <a:solidFill>
                  <a:srgbClr val="FF0000"/>
                </a:solidFill>
              </a:rPr>
              <a:t>PTH</a:t>
            </a:r>
            <a:r>
              <a:rPr lang="en-US" sz="2800" dirty="0" smtClean="0"/>
              <a:t>, causing bones </a:t>
            </a:r>
            <a:r>
              <a:rPr lang="en-US" sz="2800" dirty="0"/>
              <a:t>t</a:t>
            </a:r>
            <a:r>
              <a:rPr lang="en-US" sz="2800" dirty="0" smtClean="0"/>
              <a:t>o release stored Ca</a:t>
            </a:r>
            <a:r>
              <a:rPr lang="en-US" sz="2800" baseline="30000" dirty="0" smtClean="0"/>
              <a:t>2</a:t>
            </a:r>
            <a:r>
              <a:rPr lang="en-US" sz="2800" baseline="30000" dirty="0"/>
              <a:t>+ </a:t>
            </a:r>
            <a:endParaRPr lang="en-US" sz="2800" dirty="0" smtClean="0"/>
          </a:p>
          <a:p>
            <a:pPr lvl="1"/>
            <a:r>
              <a:rPr lang="en-US" sz="2800" dirty="0" smtClean="0"/>
              <a:t>Vitamin D causes intestines to </a:t>
            </a:r>
            <a:r>
              <a:rPr lang="en-US" sz="2800" dirty="0" smtClean="0">
                <a:solidFill>
                  <a:srgbClr val="FF0000"/>
                </a:solidFill>
              </a:rPr>
              <a:t>absorb</a:t>
            </a:r>
            <a:r>
              <a:rPr lang="en-US" sz="2800" dirty="0" smtClean="0"/>
              <a:t> more </a:t>
            </a:r>
            <a:r>
              <a:rPr lang="en-US" sz="2800" dirty="0" smtClean="0">
                <a:solidFill>
                  <a:srgbClr val="FF0000"/>
                </a:solidFill>
              </a:rPr>
              <a:t>Ca</a:t>
            </a:r>
            <a:r>
              <a:rPr lang="en-US" sz="2800" baseline="30000" dirty="0" smtClean="0">
                <a:solidFill>
                  <a:srgbClr val="FF0000"/>
                </a:solidFill>
              </a:rPr>
              <a:t>2</a:t>
            </a:r>
            <a:r>
              <a:rPr lang="en-US" sz="2800" baseline="30000" dirty="0" smtClean="0"/>
              <a:t>+ </a:t>
            </a:r>
            <a:r>
              <a:rPr lang="en-US" sz="2800" dirty="0" smtClean="0"/>
              <a:t>from food, </a:t>
            </a:r>
            <a:r>
              <a:rPr lang="en-US" sz="2800" dirty="0" smtClean="0">
                <a:solidFill>
                  <a:srgbClr val="FF0000"/>
                </a:solidFill>
              </a:rPr>
              <a:t>blood Ca</a:t>
            </a:r>
            <a:r>
              <a:rPr lang="en-US" sz="2800" baseline="30000" dirty="0">
                <a:solidFill>
                  <a:srgbClr val="FF0000"/>
                </a:solidFill>
              </a:rPr>
              <a:t>2+ </a:t>
            </a:r>
            <a:r>
              <a:rPr lang="en-US" sz="2800" dirty="0" smtClean="0">
                <a:solidFill>
                  <a:srgbClr val="FF0000"/>
                </a:solidFill>
              </a:rPr>
              <a:t> rises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1"/>
            <a:r>
              <a:rPr lang="en-US" sz="2800" dirty="0" smtClean="0"/>
              <a:t>Over time, leads </a:t>
            </a:r>
            <a:r>
              <a:rPr lang="en-US" sz="2800" dirty="0"/>
              <a:t>to loss of calcium from </a:t>
            </a:r>
            <a:r>
              <a:rPr lang="en-US" sz="2800" dirty="0" smtClean="0"/>
              <a:t>bones (</a:t>
            </a:r>
            <a:r>
              <a:rPr lang="en-US" sz="2800" dirty="0" smtClean="0">
                <a:solidFill>
                  <a:srgbClr val="FF0000"/>
                </a:solidFill>
              </a:rPr>
              <a:t>osteoporosis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5122" name="Picture 2" descr="C:\Documents and Settings\Vollmar\My Documents\My Pictures\calcium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475"/>
          <a:stretch/>
        </p:blipFill>
        <p:spPr bwMode="auto">
          <a:xfrm>
            <a:off x="5410200" y="-101794"/>
            <a:ext cx="3505200" cy="705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95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Muscular 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4909"/>
            <a:ext cx="4040188" cy="639762"/>
          </a:xfrm>
        </p:spPr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0167" y="1934044"/>
            <a:ext cx="4040188" cy="3951288"/>
          </a:xfrm>
        </p:spPr>
        <p:txBody>
          <a:bodyPr/>
          <a:lstStyle/>
          <a:p>
            <a:r>
              <a:rPr lang="en-US" dirty="0" smtClean="0"/>
              <a:t>Maintain </a:t>
            </a:r>
            <a:r>
              <a:rPr lang="en-US" dirty="0" smtClean="0">
                <a:solidFill>
                  <a:srgbClr val="FF0000"/>
                </a:solidFill>
              </a:rPr>
              <a:t>posture</a:t>
            </a:r>
          </a:p>
          <a:p>
            <a:r>
              <a:rPr lang="en-US" dirty="0" smtClean="0"/>
              <a:t>Support</a:t>
            </a:r>
          </a:p>
          <a:p>
            <a:r>
              <a:rPr lang="en-US" dirty="0" smtClean="0"/>
              <a:t>Allow movement</a:t>
            </a:r>
          </a:p>
          <a:p>
            <a:r>
              <a:rPr lang="en-US" dirty="0" smtClean="0"/>
              <a:t>Maintain constant </a:t>
            </a:r>
            <a:r>
              <a:rPr lang="en-US" dirty="0" smtClean="0">
                <a:solidFill>
                  <a:srgbClr val="FF0000"/>
                </a:solidFill>
              </a:rPr>
              <a:t>body temperature</a:t>
            </a:r>
          </a:p>
          <a:p>
            <a:r>
              <a:rPr lang="en-US" dirty="0" smtClean="0"/>
              <a:t>Circulation of </a:t>
            </a:r>
            <a:r>
              <a:rPr lang="en-US" dirty="0" smtClean="0">
                <a:solidFill>
                  <a:srgbClr val="FF0000"/>
                </a:solidFill>
              </a:rPr>
              <a:t>blood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8843" y="1269389"/>
            <a:ext cx="4041775" cy="6397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Three Types of Muscle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9710" y="1918524"/>
            <a:ext cx="4041775" cy="395128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Smooth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Striated (skeletal)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Cardiac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3231641"/>
            <a:ext cx="4724400" cy="35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7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638"/>
            <a:ext cx="4191000" cy="1143000"/>
          </a:xfrm>
        </p:spPr>
        <p:txBody>
          <a:bodyPr/>
          <a:lstStyle/>
          <a:p>
            <a:r>
              <a:rPr lang="en-US" dirty="0" smtClean="0"/>
              <a:t>Muscle Action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990601"/>
            <a:ext cx="4800599" cy="4343400"/>
          </a:xfrm>
        </p:spPr>
        <p:txBody>
          <a:bodyPr>
            <a:normAutofit/>
          </a:bodyPr>
          <a:lstStyle/>
          <a:p>
            <a:r>
              <a:rPr lang="en-US" dirty="0"/>
              <a:t>Muscles can only </a:t>
            </a:r>
            <a:r>
              <a:rPr lang="en-US" dirty="0">
                <a:solidFill>
                  <a:srgbClr val="FF0000"/>
                </a:solidFill>
              </a:rPr>
              <a:t>contract /shorten/pull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Tendons</a:t>
            </a:r>
            <a:r>
              <a:rPr lang="en-US" dirty="0" smtClean="0"/>
              <a:t> connect muscle to bone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Origin</a:t>
            </a:r>
            <a:r>
              <a:rPr lang="en-US" dirty="0" smtClean="0"/>
              <a:t> is stationary bone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Insertion</a:t>
            </a:r>
            <a:r>
              <a:rPr lang="en-US" dirty="0" smtClean="0"/>
              <a:t> - attachment </a:t>
            </a:r>
            <a:r>
              <a:rPr lang="en-US" dirty="0" smtClean="0"/>
              <a:t>to movable bone</a:t>
            </a:r>
          </a:p>
          <a:p>
            <a:r>
              <a:rPr lang="en-US" dirty="0" smtClean="0"/>
              <a:t>Work in </a:t>
            </a:r>
            <a:r>
              <a:rPr lang="en-US" dirty="0" smtClean="0">
                <a:solidFill>
                  <a:srgbClr val="FF0000"/>
                </a:solidFill>
              </a:rPr>
              <a:t>antagonistic</a:t>
            </a:r>
            <a:r>
              <a:rPr lang="en-US" dirty="0" smtClean="0"/>
              <a:t> </a:t>
            </a:r>
            <a:r>
              <a:rPr lang="en-US" dirty="0" smtClean="0"/>
              <a:t>(opposing) </a:t>
            </a:r>
            <a:r>
              <a:rPr lang="en-US" dirty="0" smtClean="0"/>
              <a:t>pairs</a:t>
            </a:r>
            <a:endParaRPr lang="en-US" dirty="0" smtClean="0"/>
          </a:p>
          <a:p>
            <a:r>
              <a:rPr lang="en-US" dirty="0" smtClean="0"/>
              <a:t>Requires calcium to start contraction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Documents and Settings\Vollmar\My Documents\My Pictures\muscles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" r="45465" b="3030"/>
          <a:stretch/>
        </p:blipFill>
        <p:spPr bwMode="auto">
          <a:xfrm>
            <a:off x="4660569" y="304800"/>
            <a:ext cx="4429707" cy="630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5029200"/>
            <a:ext cx="3124200" cy="17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53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2" y="33338"/>
            <a:ext cx="8229600" cy="1143000"/>
          </a:xfrm>
        </p:spPr>
        <p:txBody>
          <a:bodyPr/>
          <a:lstStyle/>
          <a:p>
            <a:r>
              <a:rPr lang="en-US" dirty="0" smtClean="0"/>
              <a:t>Example: Knee </a:t>
            </a:r>
            <a:r>
              <a:rPr lang="en-US" dirty="0" smtClean="0"/>
              <a:t>Joint</a:t>
            </a:r>
            <a:endParaRPr lang="en-US" dirty="0"/>
          </a:p>
        </p:txBody>
      </p:sp>
      <p:pic>
        <p:nvPicPr>
          <p:cNvPr id="4" name="Content Placeholder 3" descr="Anatomical illustration of kne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990600"/>
            <a:ext cx="5562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4953000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Ligaments hold bone to bone and provide stability to the joint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Tendons hold muscle to bone that provide movement of the knee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3476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r>
              <a:rPr lang="en-US" dirty="0" smtClean="0"/>
              <a:t>Osteoporosis </a:t>
            </a:r>
            <a:r>
              <a:rPr lang="en-US" dirty="0" smtClean="0"/>
              <a:t>means porous bones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3352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Image result for osteoporosis images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057400"/>
            <a:ext cx="6553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3312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Image result for osteoporosis images">
            <a:hlinkClick r:id="rId2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830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90600" y="685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Deterioration of </a:t>
            </a:r>
            <a:r>
              <a:rPr lang="en-US" sz="2400" dirty="0" smtClean="0"/>
              <a:t>the Spine causes stooping in older people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6016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img.webmd.com/dtmcms/live/webmd/consumer_assets/site_images/media/medical/hw/h9991525_001.jpg">
            <a:hlinkClick r:id="rId2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9600"/>
            <a:ext cx="8229600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4124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062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Levels of Organization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Organ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1905000"/>
            <a:ext cx="4040188" cy="3951288"/>
          </a:xfrm>
        </p:spPr>
        <p:txBody>
          <a:bodyPr/>
          <a:lstStyle/>
          <a:p>
            <a:r>
              <a:rPr lang="en-US" dirty="0" smtClean="0"/>
              <a:t>Two or more types of tissues working together to perform a function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84499" y="1143000"/>
            <a:ext cx="4041775" cy="6397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Organ System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344988" y="1790275"/>
            <a:ext cx="4646611" cy="3951288"/>
          </a:xfrm>
        </p:spPr>
        <p:txBody>
          <a:bodyPr/>
          <a:lstStyle/>
          <a:p>
            <a:r>
              <a:rPr lang="en-US" dirty="0" smtClean="0"/>
              <a:t>Different </a:t>
            </a:r>
            <a:r>
              <a:rPr lang="en-US" dirty="0" smtClean="0"/>
              <a:t>organs that cooperate to carry out a life process</a:t>
            </a:r>
          </a:p>
          <a:p>
            <a:r>
              <a:rPr lang="en-US" dirty="0" smtClean="0"/>
              <a:t>Examples: </a:t>
            </a:r>
            <a:r>
              <a:rPr lang="en-US" dirty="0" smtClean="0">
                <a:solidFill>
                  <a:srgbClr val="FF0000"/>
                </a:solidFill>
              </a:rPr>
              <a:t>Coordinate</a:t>
            </a:r>
            <a:r>
              <a:rPr lang="en-US" dirty="0" smtClean="0"/>
              <a:t> </a:t>
            </a:r>
            <a:r>
              <a:rPr lang="en-US" dirty="0" smtClean="0"/>
              <a:t>body </a:t>
            </a:r>
            <a:r>
              <a:rPr lang="en-US" dirty="0" smtClean="0"/>
              <a:t>activities, </a:t>
            </a:r>
            <a:r>
              <a:rPr lang="en-US" dirty="0" smtClean="0">
                <a:solidFill>
                  <a:srgbClr val="FF0000"/>
                </a:solidFill>
              </a:rPr>
              <a:t>exchange</a:t>
            </a:r>
            <a:r>
              <a:rPr lang="en-US" dirty="0" smtClean="0"/>
              <a:t> gases, </a:t>
            </a:r>
            <a:r>
              <a:rPr lang="en-US" dirty="0" smtClean="0">
                <a:solidFill>
                  <a:srgbClr val="FF0000"/>
                </a:solidFill>
              </a:rPr>
              <a:t>transport</a:t>
            </a:r>
            <a:r>
              <a:rPr lang="en-US" dirty="0" smtClean="0"/>
              <a:t> </a:t>
            </a:r>
            <a:r>
              <a:rPr lang="en-US" dirty="0" smtClean="0"/>
              <a:t>materials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962" y="3733800"/>
            <a:ext cx="6960852" cy="298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7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Body Systems</a:t>
            </a:r>
            <a:endParaRPr lang="en-US" dirty="0"/>
          </a:p>
        </p:txBody>
      </p:sp>
      <p:sp>
        <p:nvSpPr>
          <p:cNvPr id="33" name="Flowchart: Punched Tape 32"/>
          <p:cNvSpPr/>
          <p:nvPr/>
        </p:nvSpPr>
        <p:spPr>
          <a:xfrm>
            <a:off x="2549769" y="4637927"/>
            <a:ext cx="1846385" cy="762000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1749669" y="1441938"/>
            <a:ext cx="6172200" cy="3695700"/>
            <a:chOff x="2438400" y="1512277"/>
            <a:chExt cx="6172200" cy="3695700"/>
          </a:xfrm>
        </p:grpSpPr>
        <p:sp>
          <p:nvSpPr>
            <p:cNvPr id="3" name="TextBox 2"/>
            <p:cNvSpPr txBox="1"/>
            <p:nvPr/>
          </p:nvSpPr>
          <p:spPr>
            <a:xfrm>
              <a:off x="2438400" y="2198076"/>
              <a:ext cx="1371600" cy="6463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Digestive System</a:t>
              </a:r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34000" y="2362200"/>
              <a:ext cx="1371600" cy="646331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Respiratory System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58916" y="3434966"/>
              <a:ext cx="4267200" cy="369332"/>
            </a:xfrm>
            <a:prstGeom prst="rect">
              <a:avLst/>
            </a:prstGeom>
            <a:solidFill>
              <a:srgbClr val="FF99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Cardiovascular System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90800" y="1512277"/>
              <a:ext cx="990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Food in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86400" y="16764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Oxygen in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86600" y="2362200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Carbon dioxide out</a:t>
              </a:r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2971800" y="1817077"/>
              <a:ext cx="0" cy="380999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6019800" y="1981199"/>
              <a:ext cx="0" cy="380999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6781800" y="2685365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590800" y="2844408"/>
              <a:ext cx="0" cy="49666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590800" y="2960130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nutrients</a:t>
              </a:r>
              <a:endParaRPr lang="en-US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99185" y="3138153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Oxygen</a:t>
              </a:r>
              <a:endParaRPr lang="en-US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333393" y="3157967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CO2</a:t>
              </a:r>
              <a:endParaRPr lang="en-US" sz="1200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6333393" y="3063435"/>
              <a:ext cx="0" cy="4264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5791200" y="3048131"/>
              <a:ext cx="0" cy="49666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742592" y="4826977"/>
              <a:ext cx="1066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Cells</a:t>
              </a:r>
              <a:endParaRPr lang="en-US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3238500" y="3840032"/>
              <a:ext cx="228600" cy="8682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2564423" y="3990146"/>
              <a:ext cx="8675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Nutrients   and oxygen</a:t>
              </a:r>
              <a:endParaRPr lang="en-US" sz="12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052646" y="4043317"/>
              <a:ext cx="867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CO2 and wastes</a:t>
              </a:r>
              <a:endParaRPr lang="en-US" sz="1200" dirty="0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V="1">
              <a:off x="4645269" y="3878132"/>
              <a:ext cx="328246" cy="7920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7086600" y="4448126"/>
              <a:ext cx="1447800" cy="70416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Urinary System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6781800" y="3932366"/>
              <a:ext cx="457200" cy="4341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6972300" y="3952491"/>
              <a:ext cx="1181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wastes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526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953"/>
            <a:ext cx="8229600" cy="1143000"/>
          </a:xfrm>
        </p:spPr>
        <p:txBody>
          <a:bodyPr/>
          <a:lstStyle/>
          <a:p>
            <a:r>
              <a:rPr lang="en-US" dirty="0" smtClean="0"/>
              <a:t>Body Systems Regulated </a:t>
            </a:r>
            <a:r>
              <a:rPr lang="en-US" dirty="0" smtClean="0"/>
              <a:t>by….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541" y="1236953"/>
            <a:ext cx="34290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Hormones</a:t>
            </a:r>
            <a:r>
              <a:rPr lang="en-US" dirty="0" smtClean="0"/>
              <a:t> </a:t>
            </a:r>
            <a:r>
              <a:rPr lang="en-US" dirty="0"/>
              <a:t>r</a:t>
            </a:r>
            <a:r>
              <a:rPr lang="en-US" dirty="0" smtClean="0"/>
              <a:t>eleased by brain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Nerves </a:t>
            </a:r>
          </a:p>
          <a:p>
            <a:r>
              <a:rPr lang="en-US" dirty="0" smtClean="0"/>
              <a:t>Work as a </a:t>
            </a:r>
            <a:r>
              <a:rPr lang="en-US" dirty="0" smtClean="0">
                <a:solidFill>
                  <a:srgbClr val="FF0000"/>
                </a:solidFill>
              </a:rPr>
              <a:t>feedback </a:t>
            </a:r>
            <a:r>
              <a:rPr lang="en-US" dirty="0" smtClean="0">
                <a:solidFill>
                  <a:srgbClr val="FF0000"/>
                </a:solidFill>
              </a:rPr>
              <a:t>loop (can be + or -)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902782"/>
            <a:ext cx="5419725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055330"/>
            <a:ext cx="401002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0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27" y="85748"/>
            <a:ext cx="8229600" cy="1143000"/>
          </a:xfrm>
        </p:spPr>
        <p:txBody>
          <a:bodyPr/>
          <a:lstStyle/>
          <a:p>
            <a:r>
              <a:rPr lang="en-US" dirty="0" smtClean="0"/>
              <a:t>Negative Feedback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566" y="1219200"/>
            <a:ext cx="7620000" cy="4525963"/>
          </a:xfrm>
        </p:spPr>
        <p:txBody>
          <a:bodyPr/>
          <a:lstStyle/>
          <a:p>
            <a:r>
              <a:rPr lang="en-US" dirty="0" smtClean="0"/>
              <a:t>Primary mechanism</a:t>
            </a:r>
            <a:endParaRPr lang="en-US" dirty="0"/>
          </a:p>
          <a:p>
            <a:r>
              <a:rPr lang="en-US" dirty="0" smtClean="0"/>
              <a:t>2 </a:t>
            </a:r>
            <a:r>
              <a:rPr lang="en-US" dirty="0" smtClean="0"/>
              <a:t>components :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Sensor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Control</a:t>
            </a:r>
            <a:r>
              <a:rPr lang="en-US" dirty="0" smtClean="0"/>
              <a:t> </a:t>
            </a:r>
            <a:r>
              <a:rPr lang="en-US" dirty="0" smtClean="0"/>
              <a:t>center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Input</a:t>
            </a:r>
            <a:r>
              <a:rPr lang="en-US" dirty="0" smtClean="0"/>
              <a:t> results in an </a:t>
            </a:r>
            <a:r>
              <a:rPr lang="en-US" dirty="0" smtClean="0">
                <a:solidFill>
                  <a:srgbClr val="FF0000"/>
                </a:solidFill>
              </a:rPr>
              <a:t>opposite</a:t>
            </a:r>
            <a:r>
              <a:rPr lang="en-US" dirty="0" smtClean="0"/>
              <a:t> output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122009"/>
            <a:ext cx="770385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11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19600" y="274638"/>
            <a:ext cx="4267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Feedback </a:t>
            </a:r>
            <a:r>
              <a:rPr lang="en-US" dirty="0" smtClean="0"/>
              <a:t>Loop - Thermoregulation</a:t>
            </a:r>
            <a:endParaRPr lang="en-US" dirty="0"/>
          </a:p>
        </p:txBody>
      </p:sp>
      <p:pic>
        <p:nvPicPr>
          <p:cNvPr id="2050" name="Picture 2" descr="C:\Documents and Settings\Vollmar\My Documents\My Pictures\feedback temp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47" b="10569"/>
          <a:stretch/>
        </p:blipFill>
        <p:spPr bwMode="auto">
          <a:xfrm>
            <a:off x="457200" y="381000"/>
            <a:ext cx="3962400" cy="634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Too hot (stimulus)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Thermostat</a:t>
            </a:r>
            <a:r>
              <a:rPr lang="en-US" dirty="0" smtClean="0"/>
              <a:t> (sensor)</a:t>
            </a:r>
          </a:p>
          <a:p>
            <a:pPr lvl="1"/>
            <a:r>
              <a:rPr lang="en-US" dirty="0" smtClean="0"/>
              <a:t>Furnace turns off (control center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Response?</a:t>
            </a:r>
            <a:endParaRPr lang="en-US" dirty="0" smtClean="0"/>
          </a:p>
          <a:p>
            <a:r>
              <a:rPr lang="en-US" dirty="0" smtClean="0"/>
              <a:t>Too cold</a:t>
            </a:r>
          </a:p>
          <a:p>
            <a:pPr lvl="1"/>
            <a:r>
              <a:rPr lang="en-US" dirty="0" smtClean="0"/>
              <a:t>Sensor</a:t>
            </a:r>
          </a:p>
          <a:p>
            <a:pPr lvl="1"/>
            <a:r>
              <a:rPr lang="en-US" dirty="0" smtClean="0"/>
              <a:t>Control </a:t>
            </a:r>
            <a:r>
              <a:rPr lang="en-US" dirty="0" smtClean="0"/>
              <a:t>center: </a:t>
            </a:r>
            <a:r>
              <a:rPr lang="en-US" dirty="0" smtClean="0">
                <a:solidFill>
                  <a:srgbClr val="FF0000"/>
                </a:solidFill>
              </a:rPr>
              <a:t>furnace (hypothalamus)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Furnace is </a:t>
            </a:r>
            <a:r>
              <a:rPr lang="en-US" dirty="0" smtClean="0"/>
              <a:t>on</a:t>
            </a:r>
          </a:p>
          <a:p>
            <a:pPr lvl="1"/>
            <a:r>
              <a:rPr lang="en-US" dirty="0" smtClean="0"/>
              <a:t>Response?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469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1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Regulation of Body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Sensor: nerves connected to brain</a:t>
            </a:r>
          </a:p>
          <a:p>
            <a:r>
              <a:rPr lang="en-US" dirty="0" smtClean="0"/>
              <a:t>Control Center: hypothalmus</a:t>
            </a:r>
          </a:p>
          <a:p>
            <a:r>
              <a:rPr lang="en-US" dirty="0" smtClean="0"/>
              <a:t>Response: nervous system activates blood vessels and sweat glands</a:t>
            </a:r>
            <a:endParaRPr lang="en-US" dirty="0"/>
          </a:p>
        </p:txBody>
      </p:sp>
      <p:pic>
        <p:nvPicPr>
          <p:cNvPr id="3074" name="Picture 2" descr="C:\Documents and Settings\Vollmar\My Documents\My Pictures\feedback temp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8" t="2040" r="16328" b="1973"/>
          <a:stretch/>
        </p:blipFill>
        <p:spPr bwMode="auto">
          <a:xfrm>
            <a:off x="5257800" y="152399"/>
            <a:ext cx="3749504" cy="661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005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314700"/>
            <a:ext cx="5280549" cy="3543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-5957"/>
            <a:ext cx="8229600" cy="1143000"/>
          </a:xfrm>
        </p:spPr>
        <p:txBody>
          <a:bodyPr/>
          <a:lstStyle/>
          <a:p>
            <a:r>
              <a:rPr lang="en-US" dirty="0" smtClean="0"/>
              <a:t>Integumentary 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177" y="778670"/>
            <a:ext cx="4040188" cy="639762"/>
          </a:xfrm>
        </p:spPr>
        <p:txBody>
          <a:bodyPr/>
          <a:lstStyle/>
          <a:p>
            <a:r>
              <a:rPr lang="en-US" dirty="0" smtClean="0"/>
              <a:t>Organs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353745"/>
            <a:ext cx="4040188" cy="395128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Skin</a:t>
            </a:r>
          </a:p>
          <a:p>
            <a:r>
              <a:rPr lang="en-US" dirty="0" smtClean="0"/>
              <a:t>Hair</a:t>
            </a:r>
          </a:p>
          <a:p>
            <a:r>
              <a:rPr lang="en-US" dirty="0" smtClean="0"/>
              <a:t>Nails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Sweat glands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3653" y="778670"/>
            <a:ext cx="4041775" cy="639762"/>
          </a:xfrm>
        </p:spPr>
        <p:txBody>
          <a:bodyPr/>
          <a:lstStyle/>
          <a:p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3653" y="1353745"/>
            <a:ext cx="4041775" cy="3951288"/>
          </a:xfrm>
        </p:spPr>
        <p:txBody>
          <a:bodyPr/>
          <a:lstStyle/>
          <a:p>
            <a:r>
              <a:rPr lang="en-US" dirty="0" smtClean="0"/>
              <a:t>First line of defense against </a:t>
            </a:r>
            <a:r>
              <a:rPr lang="en-US" dirty="0" smtClean="0">
                <a:solidFill>
                  <a:srgbClr val="FF0000"/>
                </a:solidFill>
              </a:rPr>
              <a:t>pathogens</a:t>
            </a:r>
          </a:p>
          <a:p>
            <a:r>
              <a:rPr lang="en-US" dirty="0" smtClean="0"/>
              <a:t>Thermoregulation</a:t>
            </a:r>
          </a:p>
          <a:p>
            <a:r>
              <a:rPr lang="en-US" dirty="0" smtClean="0"/>
              <a:t>Control </a:t>
            </a:r>
            <a:r>
              <a:rPr lang="en-US" dirty="0" smtClean="0">
                <a:solidFill>
                  <a:srgbClr val="FF0000"/>
                </a:solidFill>
              </a:rPr>
              <a:t>water loss</a:t>
            </a:r>
          </a:p>
          <a:p>
            <a:r>
              <a:rPr lang="en-US" dirty="0" smtClean="0"/>
              <a:t>Produce vitamin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 </a:t>
            </a:r>
            <a:r>
              <a:rPr lang="en-US" sz="2000" dirty="0" smtClean="0"/>
              <a:t>(necessary for </a:t>
            </a:r>
            <a:r>
              <a:rPr lang="en-US" sz="2000" dirty="0" smtClean="0">
                <a:solidFill>
                  <a:srgbClr val="FF0000"/>
                </a:solidFill>
              </a:rPr>
              <a:t>calcium</a:t>
            </a:r>
            <a:r>
              <a:rPr lang="en-US" sz="2000" dirty="0" smtClean="0"/>
              <a:t> storage)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7417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2743200" cy="1143000"/>
          </a:xfrm>
        </p:spPr>
        <p:txBody>
          <a:bodyPr/>
          <a:lstStyle/>
          <a:p>
            <a:r>
              <a:rPr lang="en-US" dirty="0" smtClean="0"/>
              <a:t>Skin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676400"/>
            <a:ext cx="4040188" cy="46370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Largest organ</a:t>
            </a:r>
          </a:p>
          <a:p>
            <a:r>
              <a:rPr lang="en-US" sz="2800" dirty="0" smtClean="0"/>
              <a:t>3 types of tissues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Epidermis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Dermis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Subcutaneous</a:t>
            </a:r>
          </a:p>
          <a:p>
            <a:r>
              <a:rPr lang="en-US" sz="2800" dirty="0" smtClean="0"/>
              <a:t>Injuries</a:t>
            </a:r>
          </a:p>
          <a:p>
            <a:pPr lvl="1"/>
            <a:r>
              <a:rPr lang="en-US" sz="2800" dirty="0" smtClean="0"/>
              <a:t>Cuts</a:t>
            </a:r>
          </a:p>
          <a:p>
            <a:pPr lvl="1"/>
            <a:r>
              <a:rPr lang="en-US" sz="2800" dirty="0"/>
              <a:t>B</a:t>
            </a:r>
            <a:r>
              <a:rPr lang="en-US" sz="2800" dirty="0" smtClean="0"/>
              <a:t>urns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371278"/>
            <a:ext cx="5256258" cy="306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65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4089</TotalTime>
  <Words>455</Words>
  <Application>Microsoft Office PowerPoint</Application>
  <PresentationFormat>On-screen Show (4:3)</PresentationFormat>
  <Paragraphs>112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Levels of Organization</vt:lpstr>
      <vt:lpstr>Connecting Body Systems</vt:lpstr>
      <vt:lpstr>Body Systems Regulated by….</vt:lpstr>
      <vt:lpstr>Negative Feedback Loop</vt:lpstr>
      <vt:lpstr>Feedback Loop - Thermoregulation</vt:lpstr>
      <vt:lpstr>Regulation of Body Temperature</vt:lpstr>
      <vt:lpstr>Integumentary System</vt:lpstr>
      <vt:lpstr>Skin</vt:lpstr>
      <vt:lpstr>Skeletal System</vt:lpstr>
      <vt:lpstr>Feedback Loop </vt:lpstr>
      <vt:lpstr>Muscular System</vt:lpstr>
      <vt:lpstr>Muscle Action</vt:lpstr>
      <vt:lpstr>Example: Knee Joint</vt:lpstr>
      <vt:lpstr>Osteoporosis means porous bones</vt:lpstr>
      <vt:lpstr>PowerPoint Presentation</vt:lpstr>
      <vt:lpstr>PowerPoint Presentation</vt:lpstr>
      <vt:lpstr>Connections?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Homeostasis</dc:title>
  <dc:creator>Vollmar</dc:creator>
  <cp:lastModifiedBy>Lowes, Traci</cp:lastModifiedBy>
  <cp:revision>30</cp:revision>
  <dcterms:created xsi:type="dcterms:W3CDTF">2012-02-22T00:29:13Z</dcterms:created>
  <dcterms:modified xsi:type="dcterms:W3CDTF">2016-12-05T18:05:35Z</dcterms:modified>
</cp:coreProperties>
</file>